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25" d="100"/>
          <a:sy n="125" d="100"/>
        </p:scale>
        <p:origin x="510" y="-2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4278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97581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953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75160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41223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52157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DE01202-EEF9-494F-A27D-45643B0B9417}" type="datetimeFigureOut">
              <a:rPr lang="de-CH" smtClean="0"/>
              <a:t>17.03.2019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3963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DE01202-EEF9-494F-A27D-45643B0B9417}" type="datetimeFigureOut">
              <a:rPr lang="de-CH" smtClean="0"/>
              <a:t>17.03.2019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6724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1202-EEF9-494F-A27D-45643B0B9417}" type="datetimeFigureOut">
              <a:rPr lang="de-CH" smtClean="0"/>
              <a:t>17.03.2019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5766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2144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84805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DE01202-EEF9-494F-A27D-45643B0B9417}" type="datetimeFigureOut">
              <a:rPr lang="de-CH" smtClean="0"/>
              <a:t>17.03.2019</a:t>
            </a:fld>
            <a:endParaRPr lang="de-CH"/>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1B8D31-AB3E-4454-873B-ACC2FB200FDF}" type="slidenum">
              <a:rPr lang="de-CH" smtClean="0"/>
              <a:t>‹Nr.›</a:t>
            </a:fld>
            <a:endParaRPr lang="de-CH"/>
          </a:p>
        </p:txBody>
      </p:sp>
    </p:spTree>
    <p:extLst>
      <p:ext uri="{BB962C8B-B14F-4D97-AF65-F5344CB8AC3E}">
        <p14:creationId xmlns:p14="http://schemas.microsoft.com/office/powerpoint/2010/main" val="183890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2865B21-370B-463F-AC0F-3D28594189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787" y="322207"/>
            <a:ext cx="1086197" cy="164559"/>
          </a:xfrm>
          <a:prstGeom prst="rect">
            <a:avLst/>
          </a:prstGeom>
        </p:spPr>
      </p:pic>
      <p:sp>
        <p:nvSpPr>
          <p:cNvPr id="6" name="Textfeld 5">
            <a:extLst>
              <a:ext uri="{FF2B5EF4-FFF2-40B4-BE49-F238E27FC236}">
                <a16:creationId xmlns:a16="http://schemas.microsoft.com/office/drawing/2014/main" id="{9B74626D-8551-419A-A046-E08D520337C8}"/>
              </a:ext>
            </a:extLst>
          </p:cNvPr>
          <p:cNvSpPr txBox="1"/>
          <p:nvPr/>
        </p:nvSpPr>
        <p:spPr>
          <a:xfrm>
            <a:off x="3429000" y="492693"/>
            <a:ext cx="3350507" cy="276999"/>
          </a:xfrm>
          <a:prstGeom prst="rect">
            <a:avLst/>
          </a:prstGeom>
          <a:noFill/>
        </p:spPr>
        <p:txBody>
          <a:bodyPr wrap="square" rtlCol="0">
            <a:spAutoFit/>
          </a:bodyPr>
          <a:lstStyle/>
          <a:p>
            <a:r>
              <a:rPr lang="de-CH" sz="1200" dirty="0">
                <a:latin typeface="Times New Roman" panose="02020603050405020304" pitchFamily="18" charset="0"/>
                <a:cs typeface="Times New Roman" panose="02020603050405020304" pitchFamily="18" charset="0"/>
              </a:rPr>
              <a:t>A </a:t>
            </a:r>
            <a:r>
              <a:rPr lang="de-CH" sz="1200" dirty="0" err="1">
                <a:latin typeface="Times New Roman" panose="02020603050405020304" pitchFamily="18" charset="0"/>
                <a:cs typeface="Times New Roman" panose="02020603050405020304" pitchFamily="18" charset="0"/>
              </a:rPr>
              <a:t>company</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of</a:t>
            </a:r>
            <a:r>
              <a:rPr lang="de-CH" sz="1200" dirty="0">
                <a:latin typeface="Times New Roman" panose="02020603050405020304" pitchFamily="18" charset="0"/>
                <a:cs typeface="Times New Roman" panose="02020603050405020304" pitchFamily="18" charset="0"/>
              </a:rPr>
              <a:t> CPH Chemie + Papier Holding AG</a:t>
            </a:r>
          </a:p>
        </p:txBody>
      </p:sp>
      <p:sp>
        <p:nvSpPr>
          <p:cNvPr id="7" name="Textfeld 6">
            <a:extLst>
              <a:ext uri="{FF2B5EF4-FFF2-40B4-BE49-F238E27FC236}">
                <a16:creationId xmlns:a16="http://schemas.microsoft.com/office/drawing/2014/main" id="{9C619C1E-C45B-404E-BB10-D9DE3514117E}"/>
              </a:ext>
            </a:extLst>
          </p:cNvPr>
          <p:cNvSpPr txBox="1"/>
          <p:nvPr/>
        </p:nvSpPr>
        <p:spPr>
          <a:xfrm>
            <a:off x="167318" y="492693"/>
            <a:ext cx="2342462" cy="276999"/>
          </a:xfrm>
          <a:prstGeom prst="rect">
            <a:avLst/>
          </a:prstGeom>
          <a:noFill/>
        </p:spPr>
        <p:txBody>
          <a:bodyPr wrap="square" rtlCol="0">
            <a:spAutoFit/>
          </a:bodyPr>
          <a:lstStyle/>
          <a:p>
            <a:r>
              <a:rPr lang="de-CH" sz="1200" dirty="0">
                <a:solidFill>
                  <a:srgbClr val="FF0000"/>
                </a:solidFill>
                <a:latin typeface="Times New Roman" panose="02020603050405020304" pitchFamily="18" charset="0"/>
                <a:cs typeface="Times New Roman" panose="02020603050405020304" pitchFamily="18" charset="0"/>
              </a:rPr>
              <a:t>Chemistry. Pure. </a:t>
            </a:r>
            <a:r>
              <a:rPr lang="de-CH" sz="1200" dirty="0" err="1">
                <a:solidFill>
                  <a:srgbClr val="FF0000"/>
                </a:solidFill>
                <a:latin typeface="Times New Roman" panose="02020603050405020304" pitchFamily="18" charset="0"/>
                <a:cs typeface="Times New Roman" panose="02020603050405020304" pitchFamily="18" charset="0"/>
              </a:rPr>
              <a:t>Efficient</a:t>
            </a:r>
            <a:r>
              <a:rPr lang="de-CH" sz="1200" dirty="0">
                <a:solidFill>
                  <a:srgbClr val="FF0000"/>
                </a:solidFill>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1090DAA8-1CB5-4119-B0FF-62C51B3ED715}"/>
              </a:ext>
            </a:extLst>
          </p:cNvPr>
          <p:cNvSpPr txBox="1"/>
          <p:nvPr/>
        </p:nvSpPr>
        <p:spPr>
          <a:xfrm>
            <a:off x="0" y="1028700"/>
            <a:ext cx="6858000" cy="369332"/>
          </a:xfrm>
          <a:prstGeom prst="rect">
            <a:avLst/>
          </a:prstGeom>
          <a:noFill/>
        </p:spPr>
        <p:txBody>
          <a:bodyPr wrap="square" rtlCol="0">
            <a:spAutoFit/>
          </a:bodyPr>
          <a:lstStyle/>
          <a:p>
            <a:pPr algn="ctr"/>
            <a:r>
              <a:rPr lang="de-CH" dirty="0"/>
              <a:t>ZEOsphere CN </a:t>
            </a:r>
            <a:r>
              <a:rPr lang="de-CH" dirty="0" err="1"/>
              <a:t>Specifications</a:t>
            </a:r>
            <a:r>
              <a:rPr lang="de-CH" dirty="0"/>
              <a:t> </a:t>
            </a:r>
          </a:p>
        </p:txBody>
      </p:sp>
      <p:pic>
        <p:nvPicPr>
          <p:cNvPr id="10" name="Grafik 9">
            <a:extLst>
              <a:ext uri="{FF2B5EF4-FFF2-40B4-BE49-F238E27FC236}">
                <a16:creationId xmlns:a16="http://schemas.microsoft.com/office/drawing/2014/main" id="{3A1A667C-DE5D-4FB8-9BAE-D6FC4557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4" y="1569028"/>
            <a:ext cx="4717732" cy="2688316"/>
          </a:xfrm>
          <a:prstGeom prst="rect">
            <a:avLst/>
          </a:prstGeom>
        </p:spPr>
      </p:pic>
      <p:sp>
        <p:nvSpPr>
          <p:cNvPr id="11" name="Rechteck 10">
            <a:extLst>
              <a:ext uri="{FF2B5EF4-FFF2-40B4-BE49-F238E27FC236}">
                <a16:creationId xmlns:a16="http://schemas.microsoft.com/office/drawing/2014/main" id="{B9951CB9-DC5C-4232-B18F-9C1A58274A00}"/>
              </a:ext>
            </a:extLst>
          </p:cNvPr>
          <p:cNvSpPr/>
          <p:nvPr/>
        </p:nvSpPr>
        <p:spPr>
          <a:xfrm>
            <a:off x="342578" y="4353885"/>
            <a:ext cx="6309682" cy="3970318"/>
          </a:xfrm>
          <a:prstGeom prst="rect">
            <a:avLst/>
          </a:prstGeom>
        </p:spPr>
        <p:txBody>
          <a:bodyPr wrap="square">
            <a:spAutoFit/>
          </a:bodyPr>
          <a:lstStyle/>
          <a:p>
            <a:r>
              <a:rPr lang="en-GB" sz="1200" dirty="0"/>
              <a:t>Classic reversed phase material based on 100Å Ultra-pure silica with high surface area. Cyano phases are produced by bonding a cyanopropyl silane to the silica. This results in a column that has some polar functionality due to the CN group and some nonpolar functionality due to the propyl group. Thus, the column has intermediate polarity and is suitable for use in both the normal-phase and the reversed-phase modes. In the reversed phase mode, the column is less retentive than a C8 column and somewhat similar in polarity to a C3 column for the retention of neutral compounds. This makes the column ideal for situations where there is too much retention using a C8 column.</a:t>
            </a:r>
            <a:endParaRPr lang="de-CH" sz="1200" dirty="0"/>
          </a:p>
          <a:p>
            <a:r>
              <a:rPr lang="en-GB" sz="1200" dirty="0"/>
              <a:t> In the normal-phase mode, the cyano column is a less active polar phase than silica, which gives the user more flexibility in separation development. When silica is used in the normal-phase mode, the preparation of the mobile phases must be carefully carried out to preserve the "activity" of the column.</a:t>
            </a:r>
          </a:p>
          <a:p>
            <a:endParaRPr lang="de-CH" sz="1200" dirty="0"/>
          </a:p>
          <a:p>
            <a:r>
              <a:rPr lang="en-GB" sz="1200" dirty="0"/>
              <a:t>Common applications based on Cyano phases include the separation of flavonoids, extraction of polar compounds from non-polar samples as well as analytes with a wide range of hydrophobicity.</a:t>
            </a:r>
          </a:p>
          <a:p>
            <a:endParaRPr lang="de-CH" sz="1200" dirty="0"/>
          </a:p>
          <a:p>
            <a:r>
              <a:rPr lang="en-US" sz="1200" dirty="0"/>
              <a:t>Bonded ZEOsphere </a:t>
            </a:r>
            <a:r>
              <a:rPr lang="en-GB" sz="1200" dirty="0"/>
              <a:t>products are consistently produced and controlled according to quality standard ISO-9001</a:t>
            </a:r>
            <a:r>
              <a:rPr lang="en-US" sz="1200" dirty="0"/>
              <a:t>. Strict QC controls from raw material to finished product </a:t>
            </a:r>
            <a:endParaRPr lang="de-CH" sz="1200" dirty="0"/>
          </a:p>
          <a:p>
            <a:r>
              <a:rPr lang="en-US" sz="1200" dirty="0"/>
              <a:t>ensure high lot-to-lot reproducibility and tightly controlled specifications.</a:t>
            </a:r>
          </a:p>
          <a:p>
            <a:endParaRPr lang="de-CH" sz="1200" dirty="0"/>
          </a:p>
          <a:p>
            <a:r>
              <a:rPr lang="en-GB" sz="1200" dirty="0"/>
              <a:t>ZEOsphere silicas are available in different quantities with a wide variety of packing sizes to meet individual applications and economic requirements.</a:t>
            </a:r>
            <a:endParaRPr lang="de-CH" sz="1200" dirty="0"/>
          </a:p>
        </p:txBody>
      </p:sp>
      <p:pic>
        <p:nvPicPr>
          <p:cNvPr id="12" name="Grafik 11">
            <a:extLst>
              <a:ext uri="{FF2B5EF4-FFF2-40B4-BE49-F238E27FC236}">
                <a16:creationId xmlns:a16="http://schemas.microsoft.com/office/drawing/2014/main" id="{73B4A384-10D9-431B-B596-6B575A64541D}"/>
              </a:ext>
            </a:extLst>
          </p:cNvPr>
          <p:cNvPicPr>
            <a:picLocks noChangeAspect="1"/>
          </p:cNvPicPr>
          <p:nvPr/>
        </p:nvPicPr>
        <p:blipFill>
          <a:blip r:embed="rId4"/>
          <a:stretch>
            <a:fillRect/>
          </a:stretch>
        </p:blipFill>
        <p:spPr>
          <a:xfrm>
            <a:off x="6015772" y="11417574"/>
            <a:ext cx="615212" cy="563465"/>
          </a:xfrm>
          <a:prstGeom prst="rect">
            <a:avLst/>
          </a:prstGeom>
        </p:spPr>
      </p:pic>
      <p:sp>
        <p:nvSpPr>
          <p:cNvPr id="13" name="Rechteck 12">
            <a:extLst>
              <a:ext uri="{FF2B5EF4-FFF2-40B4-BE49-F238E27FC236}">
                <a16:creationId xmlns:a16="http://schemas.microsoft.com/office/drawing/2014/main" id="{1FC7E08A-205B-4675-B284-3168B6BC65A8}"/>
              </a:ext>
            </a:extLst>
          </p:cNvPr>
          <p:cNvSpPr/>
          <p:nvPr/>
        </p:nvSpPr>
        <p:spPr>
          <a:xfrm>
            <a:off x="4236720" y="3208020"/>
            <a:ext cx="1551146" cy="1049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a:solidFill>
                  <a:schemeClr val="tx1"/>
                </a:solidFill>
              </a:rPr>
              <a:t>Zeochem</a:t>
            </a:r>
          </a:p>
          <a:p>
            <a:pPr algn="ctr"/>
            <a:r>
              <a:rPr lang="de-CH" sz="1400" dirty="0">
                <a:solidFill>
                  <a:schemeClr val="tx1"/>
                </a:solidFill>
              </a:rPr>
              <a:t>A </a:t>
            </a:r>
            <a:r>
              <a:rPr lang="de-CH" sz="1400" dirty="0" err="1">
                <a:solidFill>
                  <a:schemeClr val="tx1"/>
                </a:solidFill>
              </a:rPr>
              <a:t>leader</a:t>
            </a:r>
            <a:r>
              <a:rPr lang="de-CH" sz="1400" dirty="0">
                <a:solidFill>
                  <a:schemeClr val="tx1"/>
                </a:solidFill>
              </a:rPr>
              <a:t> in </a:t>
            </a:r>
            <a:r>
              <a:rPr lang="de-CH" sz="1400" dirty="0" err="1">
                <a:solidFill>
                  <a:schemeClr val="tx1"/>
                </a:solidFill>
              </a:rPr>
              <a:t>silicate</a:t>
            </a:r>
            <a:r>
              <a:rPr lang="de-CH" sz="1400" dirty="0">
                <a:solidFill>
                  <a:schemeClr val="tx1"/>
                </a:solidFill>
              </a:rPr>
              <a:t> </a:t>
            </a:r>
            <a:r>
              <a:rPr lang="de-CH" sz="1400" dirty="0" err="1">
                <a:solidFill>
                  <a:schemeClr val="tx1"/>
                </a:solidFill>
              </a:rPr>
              <a:t>chemistry</a:t>
            </a:r>
            <a:endParaRPr lang="de-CH" sz="1400" dirty="0">
              <a:solidFill>
                <a:schemeClr val="tx1"/>
              </a:solidFill>
            </a:endParaRPr>
          </a:p>
        </p:txBody>
      </p:sp>
      <p:pic>
        <p:nvPicPr>
          <p:cNvPr id="17" name="Grafik 16">
            <a:extLst>
              <a:ext uri="{FF2B5EF4-FFF2-40B4-BE49-F238E27FC236}">
                <a16:creationId xmlns:a16="http://schemas.microsoft.com/office/drawing/2014/main" id="{E4C7577F-7E4D-46CB-9CE0-D9FF7C92AA4D}"/>
              </a:ext>
            </a:extLst>
          </p:cNvPr>
          <p:cNvPicPr>
            <a:picLocks noChangeAspect="1"/>
          </p:cNvPicPr>
          <p:nvPr/>
        </p:nvPicPr>
        <p:blipFill>
          <a:blip r:embed="rId5"/>
          <a:stretch>
            <a:fillRect/>
          </a:stretch>
        </p:blipFill>
        <p:spPr>
          <a:xfrm>
            <a:off x="1070134" y="8681460"/>
            <a:ext cx="4568401" cy="1428000"/>
          </a:xfrm>
          <a:prstGeom prst="rect">
            <a:avLst/>
          </a:prstGeom>
        </p:spPr>
      </p:pic>
    </p:spTree>
    <p:extLst>
      <p:ext uri="{BB962C8B-B14F-4D97-AF65-F5344CB8AC3E}">
        <p14:creationId xmlns:p14="http://schemas.microsoft.com/office/powerpoint/2010/main" val="15231319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146</Words>
  <Application>Microsoft Office PowerPoint</Application>
  <PresentationFormat>Breitbild</PresentationFormat>
  <Paragraphs>14</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Machielse Juergen</dc:creator>
  <cp:lastModifiedBy>Machielse Juergen</cp:lastModifiedBy>
  <cp:revision>9</cp:revision>
  <dcterms:created xsi:type="dcterms:W3CDTF">2019-03-17T08:14:30Z</dcterms:created>
  <dcterms:modified xsi:type="dcterms:W3CDTF">2019-03-17T10:20:31Z</dcterms:modified>
</cp:coreProperties>
</file>