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25" d="100"/>
          <a:sy n="125" d="100"/>
        </p:scale>
        <p:origin x="510" y="-58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2427806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975819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359533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2751606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412233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DE01202-EEF9-494F-A27D-45643B0B9417}" type="datetimeFigureOut">
              <a:rPr lang="de-CH" smtClean="0"/>
              <a:t>17.03.2019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2521579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4453467"/>
            <a:ext cx="2901255"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4453467"/>
            <a:ext cx="2915543"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EDE01202-EEF9-494F-A27D-45643B0B9417}" type="datetimeFigureOut">
              <a:rPr lang="de-CH" smtClean="0"/>
              <a:t>17.03.2019</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396393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EDE01202-EEF9-494F-A27D-45643B0B9417}" type="datetimeFigureOut">
              <a:rPr lang="de-CH" smtClean="0"/>
              <a:t>17.03.2019</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67245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E01202-EEF9-494F-A27D-45643B0B9417}" type="datetimeFigureOut">
              <a:rPr lang="de-CH" smtClean="0"/>
              <a:t>17.03.2019</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576603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EDE01202-EEF9-494F-A27D-45643B0B9417}" type="datetimeFigureOut">
              <a:rPr lang="de-CH" smtClean="0"/>
              <a:t>17.03.2019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3521447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EDE01202-EEF9-494F-A27D-45643B0B9417}" type="datetimeFigureOut">
              <a:rPr lang="de-CH" smtClean="0"/>
              <a:t>17.03.2019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848050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EDE01202-EEF9-494F-A27D-45643B0B9417}" type="datetimeFigureOut">
              <a:rPr lang="de-CH" smtClean="0"/>
              <a:t>17.03.2019</a:t>
            </a:fld>
            <a:endParaRPr lang="de-CH"/>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CH"/>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FA1B8D31-AB3E-4454-873B-ACC2FB200FDF}" type="slidenum">
              <a:rPr lang="de-CH" smtClean="0"/>
              <a:t>‹Nr.›</a:t>
            </a:fld>
            <a:endParaRPr lang="de-CH"/>
          </a:p>
        </p:txBody>
      </p:sp>
    </p:spTree>
    <p:extLst>
      <p:ext uri="{BB962C8B-B14F-4D97-AF65-F5344CB8AC3E}">
        <p14:creationId xmlns:p14="http://schemas.microsoft.com/office/powerpoint/2010/main" val="1838905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92865B21-370B-463F-AC0F-3D28594189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4787" y="322207"/>
            <a:ext cx="1086197" cy="164559"/>
          </a:xfrm>
          <a:prstGeom prst="rect">
            <a:avLst/>
          </a:prstGeom>
        </p:spPr>
      </p:pic>
      <p:sp>
        <p:nvSpPr>
          <p:cNvPr id="6" name="Textfeld 5">
            <a:extLst>
              <a:ext uri="{FF2B5EF4-FFF2-40B4-BE49-F238E27FC236}">
                <a16:creationId xmlns:a16="http://schemas.microsoft.com/office/drawing/2014/main" id="{9B74626D-8551-419A-A046-E08D520337C8}"/>
              </a:ext>
            </a:extLst>
          </p:cNvPr>
          <p:cNvSpPr txBox="1"/>
          <p:nvPr/>
        </p:nvSpPr>
        <p:spPr>
          <a:xfrm>
            <a:off x="3429000" y="492693"/>
            <a:ext cx="3350507" cy="276999"/>
          </a:xfrm>
          <a:prstGeom prst="rect">
            <a:avLst/>
          </a:prstGeom>
          <a:noFill/>
        </p:spPr>
        <p:txBody>
          <a:bodyPr wrap="square" rtlCol="0">
            <a:spAutoFit/>
          </a:bodyPr>
          <a:lstStyle/>
          <a:p>
            <a:r>
              <a:rPr lang="de-CH" sz="1200" dirty="0">
                <a:latin typeface="Times New Roman" panose="02020603050405020304" pitchFamily="18" charset="0"/>
                <a:cs typeface="Times New Roman" panose="02020603050405020304" pitchFamily="18" charset="0"/>
              </a:rPr>
              <a:t>A </a:t>
            </a:r>
            <a:r>
              <a:rPr lang="de-CH" sz="1200" dirty="0" err="1">
                <a:latin typeface="Times New Roman" panose="02020603050405020304" pitchFamily="18" charset="0"/>
                <a:cs typeface="Times New Roman" panose="02020603050405020304" pitchFamily="18" charset="0"/>
              </a:rPr>
              <a:t>company</a:t>
            </a:r>
            <a:r>
              <a:rPr lang="de-CH" sz="1200" dirty="0">
                <a:latin typeface="Times New Roman" panose="02020603050405020304" pitchFamily="18" charset="0"/>
                <a:cs typeface="Times New Roman" panose="02020603050405020304" pitchFamily="18" charset="0"/>
              </a:rPr>
              <a:t> </a:t>
            </a:r>
            <a:r>
              <a:rPr lang="de-CH" sz="1200" dirty="0" err="1">
                <a:latin typeface="Times New Roman" panose="02020603050405020304" pitchFamily="18" charset="0"/>
                <a:cs typeface="Times New Roman" panose="02020603050405020304" pitchFamily="18" charset="0"/>
              </a:rPr>
              <a:t>of</a:t>
            </a:r>
            <a:r>
              <a:rPr lang="de-CH" sz="1200" dirty="0">
                <a:latin typeface="Times New Roman" panose="02020603050405020304" pitchFamily="18" charset="0"/>
                <a:cs typeface="Times New Roman" panose="02020603050405020304" pitchFamily="18" charset="0"/>
              </a:rPr>
              <a:t> CPH Chemie + Papier Holding AG</a:t>
            </a:r>
          </a:p>
        </p:txBody>
      </p:sp>
      <p:sp>
        <p:nvSpPr>
          <p:cNvPr id="7" name="Textfeld 6">
            <a:extLst>
              <a:ext uri="{FF2B5EF4-FFF2-40B4-BE49-F238E27FC236}">
                <a16:creationId xmlns:a16="http://schemas.microsoft.com/office/drawing/2014/main" id="{9C619C1E-C45B-404E-BB10-D9DE3514117E}"/>
              </a:ext>
            </a:extLst>
          </p:cNvPr>
          <p:cNvSpPr txBox="1"/>
          <p:nvPr/>
        </p:nvSpPr>
        <p:spPr>
          <a:xfrm>
            <a:off x="167318" y="492693"/>
            <a:ext cx="2342462" cy="276999"/>
          </a:xfrm>
          <a:prstGeom prst="rect">
            <a:avLst/>
          </a:prstGeom>
          <a:noFill/>
        </p:spPr>
        <p:txBody>
          <a:bodyPr wrap="square" rtlCol="0">
            <a:spAutoFit/>
          </a:bodyPr>
          <a:lstStyle/>
          <a:p>
            <a:r>
              <a:rPr lang="de-CH" sz="1200" dirty="0">
                <a:solidFill>
                  <a:srgbClr val="FF0000"/>
                </a:solidFill>
                <a:latin typeface="Times New Roman" panose="02020603050405020304" pitchFamily="18" charset="0"/>
                <a:cs typeface="Times New Roman" panose="02020603050405020304" pitchFamily="18" charset="0"/>
              </a:rPr>
              <a:t>Chemistry. Pure. </a:t>
            </a:r>
            <a:r>
              <a:rPr lang="de-CH" sz="1200" dirty="0" err="1">
                <a:solidFill>
                  <a:srgbClr val="FF0000"/>
                </a:solidFill>
                <a:latin typeface="Times New Roman" panose="02020603050405020304" pitchFamily="18" charset="0"/>
                <a:cs typeface="Times New Roman" panose="02020603050405020304" pitchFamily="18" charset="0"/>
              </a:rPr>
              <a:t>Efficient</a:t>
            </a:r>
            <a:r>
              <a:rPr lang="de-CH" sz="1200" dirty="0">
                <a:solidFill>
                  <a:srgbClr val="FF0000"/>
                </a:solidFill>
                <a:latin typeface="Times New Roman" panose="02020603050405020304" pitchFamily="18" charset="0"/>
                <a:cs typeface="Times New Roman" panose="02020603050405020304" pitchFamily="18" charset="0"/>
              </a:rPr>
              <a:t>.</a:t>
            </a:r>
          </a:p>
        </p:txBody>
      </p:sp>
      <p:sp>
        <p:nvSpPr>
          <p:cNvPr id="9" name="Textfeld 8">
            <a:extLst>
              <a:ext uri="{FF2B5EF4-FFF2-40B4-BE49-F238E27FC236}">
                <a16:creationId xmlns:a16="http://schemas.microsoft.com/office/drawing/2014/main" id="{1090DAA8-1CB5-4119-B0FF-62C51B3ED715}"/>
              </a:ext>
            </a:extLst>
          </p:cNvPr>
          <p:cNvSpPr txBox="1"/>
          <p:nvPr/>
        </p:nvSpPr>
        <p:spPr>
          <a:xfrm>
            <a:off x="0" y="1028700"/>
            <a:ext cx="6858000" cy="369332"/>
          </a:xfrm>
          <a:prstGeom prst="rect">
            <a:avLst/>
          </a:prstGeom>
          <a:noFill/>
        </p:spPr>
        <p:txBody>
          <a:bodyPr wrap="square" rtlCol="0">
            <a:spAutoFit/>
          </a:bodyPr>
          <a:lstStyle/>
          <a:p>
            <a:pPr algn="ctr"/>
            <a:r>
              <a:rPr lang="de-CH" dirty="0"/>
              <a:t>ZEOsphere Phenyl &amp; Derivatives </a:t>
            </a:r>
            <a:r>
              <a:rPr lang="de-CH" dirty="0" err="1"/>
              <a:t>Specifications</a:t>
            </a:r>
            <a:r>
              <a:rPr lang="de-CH" dirty="0"/>
              <a:t> </a:t>
            </a:r>
          </a:p>
        </p:txBody>
      </p:sp>
      <p:pic>
        <p:nvPicPr>
          <p:cNvPr id="10" name="Grafik 9">
            <a:extLst>
              <a:ext uri="{FF2B5EF4-FFF2-40B4-BE49-F238E27FC236}">
                <a16:creationId xmlns:a16="http://schemas.microsoft.com/office/drawing/2014/main" id="{3A1A667C-DE5D-4FB8-9BAE-D6FC45570B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4" y="1569028"/>
            <a:ext cx="4717732" cy="2688316"/>
          </a:xfrm>
          <a:prstGeom prst="rect">
            <a:avLst/>
          </a:prstGeom>
        </p:spPr>
      </p:pic>
      <p:sp>
        <p:nvSpPr>
          <p:cNvPr id="11" name="Rechteck 10">
            <a:extLst>
              <a:ext uri="{FF2B5EF4-FFF2-40B4-BE49-F238E27FC236}">
                <a16:creationId xmlns:a16="http://schemas.microsoft.com/office/drawing/2014/main" id="{B9951CB9-DC5C-4232-B18F-9C1A58274A00}"/>
              </a:ext>
            </a:extLst>
          </p:cNvPr>
          <p:cNvSpPr/>
          <p:nvPr/>
        </p:nvSpPr>
        <p:spPr>
          <a:xfrm>
            <a:off x="321302" y="4331025"/>
            <a:ext cx="6309682" cy="4893647"/>
          </a:xfrm>
          <a:prstGeom prst="rect">
            <a:avLst/>
          </a:prstGeom>
        </p:spPr>
        <p:txBody>
          <a:bodyPr wrap="square">
            <a:spAutoFit/>
          </a:bodyPr>
          <a:lstStyle/>
          <a:p>
            <a:r>
              <a:rPr lang="en-GB" sz="1200" dirty="0">
                <a:latin typeface="Times New Roman" panose="02020603050405020304" pitchFamily="18" charset="0"/>
                <a:cs typeface="Times New Roman" panose="02020603050405020304" pitchFamily="18" charset="0"/>
              </a:rPr>
              <a:t>Classic reversed phase material based on 120Å Ultra-pure silica with high surface area. ZEOsphere Phenyl as reverse phase or in HILIC mode shows alternative selectivity to C18 and C8 columns. The phenyl group provides the stationary phase with a moderate degree of hydrophobicity, making it ideal for the separation of analyte mixtures with varying polarity and aromaticity. </a:t>
            </a:r>
            <a:r>
              <a:rPr lang="de-CH" sz="1200" dirty="0">
                <a:latin typeface="Times New Roman" panose="02020603050405020304" pitchFamily="18" charset="0"/>
                <a:cs typeface="Times New Roman" panose="02020603050405020304" pitchFamily="18" charset="0"/>
              </a:rPr>
              <a:t>Key </a:t>
            </a:r>
            <a:r>
              <a:rPr lang="de-CH" sz="1200" dirty="0" err="1">
                <a:latin typeface="Times New Roman" panose="02020603050405020304" pitchFamily="18" charset="0"/>
                <a:cs typeface="Times New Roman" panose="02020603050405020304" pitchFamily="18" charset="0"/>
              </a:rPr>
              <a:t>Applications</a:t>
            </a:r>
            <a:r>
              <a:rPr lang="de-CH" sz="1200" dirty="0">
                <a:latin typeface="Times New Roman" panose="02020603050405020304" pitchFamily="18" charset="0"/>
                <a:cs typeface="Times New Roman" panose="02020603050405020304" pitchFamily="18" charset="0"/>
              </a:rPr>
              <a:t>: </a:t>
            </a:r>
            <a:r>
              <a:rPr lang="de-CH" sz="1200" dirty="0" err="1">
                <a:latin typeface="Times New Roman" panose="02020603050405020304" pitchFamily="18" charset="0"/>
                <a:cs typeface="Times New Roman" panose="02020603050405020304" pitchFamily="18" charset="0"/>
              </a:rPr>
              <a:t>small</a:t>
            </a:r>
            <a:r>
              <a:rPr lang="de-CH" sz="1200" dirty="0">
                <a:latin typeface="Times New Roman" panose="02020603050405020304" pitchFamily="18" charset="0"/>
                <a:cs typeface="Times New Roman" panose="02020603050405020304" pitchFamily="18" charset="0"/>
              </a:rPr>
              <a:t>, </a:t>
            </a:r>
            <a:r>
              <a:rPr lang="de-CH" sz="1200" dirty="0" err="1">
                <a:latin typeface="Times New Roman" panose="02020603050405020304" pitchFamily="18" charset="0"/>
                <a:cs typeface="Times New Roman" panose="02020603050405020304" pitchFamily="18" charset="0"/>
              </a:rPr>
              <a:t>water</a:t>
            </a:r>
            <a:r>
              <a:rPr lang="de-CH" sz="1200" dirty="0">
                <a:latin typeface="Times New Roman" panose="02020603050405020304" pitchFamily="18" charset="0"/>
                <a:cs typeface="Times New Roman" panose="02020603050405020304" pitchFamily="18" charset="0"/>
              </a:rPr>
              <a:t> soluble </a:t>
            </a:r>
            <a:r>
              <a:rPr lang="de-CH" sz="1200" dirty="0" err="1">
                <a:latin typeface="Times New Roman" panose="02020603050405020304" pitchFamily="18" charset="0"/>
                <a:cs typeface="Times New Roman" panose="02020603050405020304" pitchFamily="18" charset="0"/>
              </a:rPr>
              <a:t>molecules</a:t>
            </a:r>
            <a:r>
              <a:rPr lang="de-CH" sz="1200" dirty="0">
                <a:latin typeface="Times New Roman" panose="02020603050405020304" pitchFamily="18" charset="0"/>
                <a:cs typeface="Times New Roman" panose="02020603050405020304" pitchFamily="18" charset="0"/>
              </a:rPr>
              <a:t> and </a:t>
            </a:r>
            <a:r>
              <a:rPr lang="de-CH" sz="1200" dirty="0" err="1">
                <a:latin typeface="Times New Roman" panose="02020603050405020304" pitchFamily="18" charset="0"/>
                <a:cs typeface="Times New Roman" panose="02020603050405020304" pitchFamily="18" charset="0"/>
              </a:rPr>
              <a:t>peptides</a:t>
            </a:r>
            <a:r>
              <a:rPr lang="de-CH" sz="1200" dirty="0">
                <a:latin typeface="Times New Roman" panose="02020603050405020304" pitchFamily="18" charset="0"/>
                <a:cs typeface="Times New Roman" panose="02020603050405020304" pitchFamily="18" charset="0"/>
              </a:rPr>
              <a:t>, π-</a:t>
            </a:r>
            <a:r>
              <a:rPr lang="de-CH" sz="1200" dirty="0" err="1">
                <a:latin typeface="Times New Roman" panose="02020603050405020304" pitchFamily="18" charset="0"/>
                <a:cs typeface="Times New Roman" panose="02020603050405020304" pitchFamily="18" charset="0"/>
              </a:rPr>
              <a:t>acceptors</a:t>
            </a:r>
            <a:r>
              <a:rPr lang="de-CH" sz="1200" dirty="0">
                <a:latin typeface="Times New Roman" panose="02020603050405020304" pitchFamily="18" charset="0"/>
                <a:cs typeface="Times New Roman" panose="02020603050405020304" pitchFamily="18" charset="0"/>
              </a:rPr>
              <a:t>, nitroaromatics, polar </a:t>
            </a:r>
            <a:r>
              <a:rPr lang="de-CH" sz="1200" dirty="0" err="1">
                <a:latin typeface="Times New Roman" panose="02020603050405020304" pitchFamily="18" charset="0"/>
                <a:cs typeface="Times New Roman" panose="02020603050405020304" pitchFamily="18" charset="0"/>
              </a:rPr>
              <a:t>compounds</a:t>
            </a:r>
            <a:r>
              <a:rPr lang="de-CH" sz="1200" dirty="0">
                <a:latin typeface="Times New Roman" panose="02020603050405020304" pitchFamily="18" charset="0"/>
                <a:cs typeface="Times New Roman" panose="02020603050405020304" pitchFamily="18" charset="0"/>
              </a:rPr>
              <a:t>, </a:t>
            </a:r>
            <a:r>
              <a:rPr lang="de-CH" sz="1200" dirty="0" err="1">
                <a:latin typeface="Times New Roman" panose="02020603050405020304" pitchFamily="18" charset="0"/>
                <a:cs typeface="Times New Roman" panose="02020603050405020304" pitchFamily="18" charset="0"/>
              </a:rPr>
              <a:t>dipoles</a:t>
            </a:r>
            <a:r>
              <a:rPr lang="de-CH" sz="1200" dirty="0">
                <a:latin typeface="Times New Roman" panose="02020603050405020304" pitchFamily="18" charset="0"/>
                <a:cs typeface="Times New Roman" panose="02020603050405020304" pitchFamily="18" charset="0"/>
              </a:rPr>
              <a:t>, </a:t>
            </a:r>
            <a:r>
              <a:rPr lang="de-CH" sz="1200" dirty="0" err="1">
                <a:latin typeface="Times New Roman" panose="02020603050405020304" pitchFamily="18" charset="0"/>
                <a:cs typeface="Times New Roman" panose="02020603050405020304" pitchFamily="18" charset="0"/>
              </a:rPr>
              <a:t>heterocyclics</a:t>
            </a:r>
            <a:r>
              <a:rPr lang="de-CH" sz="1200" dirty="0">
                <a:latin typeface="Times New Roman" panose="02020603050405020304" pitchFamily="18" charset="0"/>
                <a:cs typeface="Times New Roman" panose="02020603050405020304" pitchFamily="18" charset="0"/>
              </a:rPr>
              <a:t>, HILIC </a:t>
            </a:r>
            <a:r>
              <a:rPr lang="de-CH" sz="1200" dirty="0" err="1">
                <a:latin typeface="Times New Roman" panose="02020603050405020304" pitchFamily="18" charset="0"/>
                <a:cs typeface="Times New Roman" panose="02020603050405020304" pitchFamily="18" charset="0"/>
              </a:rPr>
              <a:t>mode</a:t>
            </a:r>
            <a:r>
              <a:rPr lang="de-CH" sz="1200" dirty="0">
                <a:latin typeface="Times New Roman" panose="02020603050405020304" pitchFamily="18" charset="0"/>
                <a:cs typeface="Times New Roman" panose="02020603050405020304" pitchFamily="18" charset="0"/>
              </a:rPr>
              <a:t>. </a:t>
            </a:r>
          </a:p>
          <a:p>
            <a:endParaRPr lang="de-CH" sz="1200" dirty="0">
              <a:latin typeface="Times New Roman" panose="02020603050405020304" pitchFamily="18" charset="0"/>
              <a:cs typeface="Times New Roman" panose="02020603050405020304" pitchFamily="18" charset="0"/>
            </a:endParaRPr>
          </a:p>
          <a:p>
            <a:r>
              <a:rPr lang="de-CH" sz="1200" dirty="0">
                <a:latin typeface="Times New Roman" panose="02020603050405020304" pitchFamily="18" charset="0"/>
                <a:cs typeface="Times New Roman" panose="02020603050405020304" pitchFamily="18" charset="0"/>
              </a:rPr>
              <a:t>Also </a:t>
            </a:r>
            <a:r>
              <a:rPr lang="de-CH" sz="1200" dirty="0" err="1">
                <a:latin typeface="Times New Roman" panose="02020603050405020304" pitchFamily="18" charset="0"/>
                <a:cs typeface="Times New Roman" panose="02020603050405020304" pitchFamily="18" charset="0"/>
              </a:rPr>
              <a:t>available</a:t>
            </a:r>
            <a:r>
              <a:rPr lang="de-CH" sz="1200" dirty="0">
                <a:latin typeface="Times New Roman" panose="02020603050405020304" pitchFamily="18" charset="0"/>
                <a:cs typeface="Times New Roman" panose="02020603050405020304" pitchFamily="18" charset="0"/>
              </a:rPr>
              <a:t>: 100Å Phenyl, Phenyl-Hexyl and Phenyl-Butyl.</a:t>
            </a:r>
          </a:p>
          <a:p>
            <a:endParaRPr lang="de-CH" sz="1200" dirty="0">
              <a:latin typeface="Times New Roman" panose="02020603050405020304" pitchFamily="18" charset="0"/>
              <a:cs typeface="Times New Roman" panose="02020603050405020304" pitchFamily="18" charset="0"/>
            </a:endParaRPr>
          </a:p>
          <a:p>
            <a:r>
              <a:rPr lang="en-GB" sz="1200" b="1" dirty="0">
                <a:latin typeface="Times New Roman" panose="02020603050405020304" pitchFamily="18" charset="0"/>
                <a:cs typeface="Times New Roman" panose="02020603050405020304" pitchFamily="18" charset="0"/>
              </a:rPr>
              <a:t>Phenyl-Hexyl:</a:t>
            </a:r>
            <a:endParaRPr lang="de-CH" sz="1200" dirty="0">
              <a:latin typeface="Times New Roman" panose="02020603050405020304" pitchFamily="18" charset="0"/>
              <a:cs typeface="Times New Roman" panose="02020603050405020304" pitchFamily="18" charset="0"/>
            </a:endParaRPr>
          </a:p>
          <a:p>
            <a:r>
              <a:rPr lang="en-GB" sz="1200" dirty="0">
                <a:latin typeface="Times New Roman" panose="02020603050405020304" pitchFamily="18" charset="0"/>
                <a:cs typeface="Times New Roman" panose="02020603050405020304" pitchFamily="18" charset="0"/>
              </a:rPr>
              <a:t>Phenyl-Hexyl offers a unique selectivity for the separation of compounds that are difficult to resolve using traditional phenyl phases. Phenyl-Hexyl is especially effective for resolving aromatic hydrocarbons such as in peptides, tricyclic antidepressants and explosives. Like C18, Phenyl-Hexyl is ideal for a wide range of applications, including the resolution of moderate hydrophobic compounds.</a:t>
            </a:r>
          </a:p>
          <a:p>
            <a:endParaRPr lang="de-CH" sz="1200" dirty="0">
              <a:latin typeface="Times New Roman" panose="02020603050405020304" pitchFamily="18" charset="0"/>
              <a:cs typeface="Times New Roman" panose="02020603050405020304" pitchFamily="18" charset="0"/>
            </a:endParaRPr>
          </a:p>
          <a:p>
            <a:r>
              <a:rPr lang="en-GB" sz="1200" b="1" dirty="0">
                <a:latin typeface="Times New Roman" panose="02020603050405020304" pitchFamily="18" charset="0"/>
                <a:cs typeface="Times New Roman" panose="02020603050405020304" pitchFamily="18" charset="0"/>
              </a:rPr>
              <a:t>Phenyl-Butyl:</a:t>
            </a:r>
            <a:endParaRPr lang="de-CH" sz="1200" dirty="0">
              <a:latin typeface="Times New Roman" panose="02020603050405020304" pitchFamily="18" charset="0"/>
              <a:cs typeface="Times New Roman" panose="02020603050405020304" pitchFamily="18" charset="0"/>
            </a:endParaRPr>
          </a:p>
          <a:p>
            <a:r>
              <a:rPr lang="en-GB" sz="1200" dirty="0">
                <a:latin typeface="Times New Roman" panose="02020603050405020304" pitchFamily="18" charset="0"/>
                <a:cs typeface="Times New Roman" panose="02020603050405020304" pitchFamily="18" charset="0"/>
              </a:rPr>
              <a:t>Phenyl-Butyl bonded phase. Alternative for standard phenyl for analytes with aromatic rings or long conjugated systems tend to have strong retention. ZEOsphere Phenyl-Butyl is ideal for the separation of isomers or structural analogues.</a:t>
            </a:r>
            <a:endParaRPr lang="de-CH"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Bonded ZEOsphere products are consistently produced and controlled according to quality standard ISO-9001. Strict QC controls from raw material to finished product ensure high lot-to-lot reproducibility and tightly controlled specifications.</a:t>
            </a:r>
            <a:endParaRPr lang="de-CH"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endParaRPr lang="de-CH" sz="1200" dirty="0">
              <a:latin typeface="Times New Roman" panose="02020603050405020304" pitchFamily="18" charset="0"/>
              <a:cs typeface="Times New Roman" panose="02020603050405020304" pitchFamily="18" charset="0"/>
            </a:endParaRPr>
          </a:p>
          <a:p>
            <a:r>
              <a:rPr lang="en-GB" sz="1200" dirty="0">
                <a:latin typeface="Times New Roman" panose="02020603050405020304" pitchFamily="18" charset="0"/>
                <a:cs typeface="Times New Roman" panose="02020603050405020304" pitchFamily="18" charset="0"/>
              </a:rPr>
              <a:t>ZEOsphere silicas are available in different quantities with a wide variety of packing sizes to meet individual applications and economic requirements.</a:t>
            </a:r>
            <a:endParaRPr lang="de-CH" sz="1200" dirty="0">
              <a:latin typeface="Times New Roman" panose="02020603050405020304" pitchFamily="18" charset="0"/>
              <a:cs typeface="Times New Roman" panose="02020603050405020304" pitchFamily="18" charset="0"/>
            </a:endParaRPr>
          </a:p>
        </p:txBody>
      </p:sp>
      <p:pic>
        <p:nvPicPr>
          <p:cNvPr id="12" name="Grafik 11">
            <a:extLst>
              <a:ext uri="{FF2B5EF4-FFF2-40B4-BE49-F238E27FC236}">
                <a16:creationId xmlns:a16="http://schemas.microsoft.com/office/drawing/2014/main" id="{73B4A384-10D9-431B-B596-6B575A64541D}"/>
              </a:ext>
            </a:extLst>
          </p:cNvPr>
          <p:cNvPicPr>
            <a:picLocks noChangeAspect="1"/>
          </p:cNvPicPr>
          <p:nvPr/>
        </p:nvPicPr>
        <p:blipFill>
          <a:blip r:embed="rId4"/>
          <a:stretch>
            <a:fillRect/>
          </a:stretch>
        </p:blipFill>
        <p:spPr>
          <a:xfrm>
            <a:off x="6015772" y="11417574"/>
            <a:ext cx="615212" cy="563465"/>
          </a:xfrm>
          <a:prstGeom prst="rect">
            <a:avLst/>
          </a:prstGeom>
        </p:spPr>
      </p:pic>
      <p:sp>
        <p:nvSpPr>
          <p:cNvPr id="13" name="Rechteck 12">
            <a:extLst>
              <a:ext uri="{FF2B5EF4-FFF2-40B4-BE49-F238E27FC236}">
                <a16:creationId xmlns:a16="http://schemas.microsoft.com/office/drawing/2014/main" id="{1FC7E08A-205B-4675-B284-3168B6BC65A8}"/>
              </a:ext>
            </a:extLst>
          </p:cNvPr>
          <p:cNvSpPr/>
          <p:nvPr/>
        </p:nvSpPr>
        <p:spPr>
          <a:xfrm>
            <a:off x="4236720" y="3208020"/>
            <a:ext cx="1551146" cy="10493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400" dirty="0">
                <a:solidFill>
                  <a:schemeClr val="tx1"/>
                </a:solidFill>
              </a:rPr>
              <a:t>Zeochem</a:t>
            </a:r>
          </a:p>
          <a:p>
            <a:pPr algn="ctr"/>
            <a:r>
              <a:rPr lang="de-CH" sz="1400" dirty="0">
                <a:solidFill>
                  <a:schemeClr val="tx1"/>
                </a:solidFill>
              </a:rPr>
              <a:t>A </a:t>
            </a:r>
            <a:r>
              <a:rPr lang="de-CH" sz="1400" dirty="0" err="1">
                <a:solidFill>
                  <a:schemeClr val="tx1"/>
                </a:solidFill>
              </a:rPr>
              <a:t>leader</a:t>
            </a:r>
            <a:r>
              <a:rPr lang="de-CH" sz="1400" dirty="0">
                <a:solidFill>
                  <a:schemeClr val="tx1"/>
                </a:solidFill>
              </a:rPr>
              <a:t> in </a:t>
            </a:r>
            <a:r>
              <a:rPr lang="de-CH" sz="1400" dirty="0" err="1">
                <a:solidFill>
                  <a:schemeClr val="tx1"/>
                </a:solidFill>
              </a:rPr>
              <a:t>silicate</a:t>
            </a:r>
            <a:r>
              <a:rPr lang="de-CH" sz="1400" dirty="0">
                <a:solidFill>
                  <a:schemeClr val="tx1"/>
                </a:solidFill>
              </a:rPr>
              <a:t> </a:t>
            </a:r>
            <a:r>
              <a:rPr lang="de-CH" sz="1400" dirty="0" err="1">
                <a:solidFill>
                  <a:schemeClr val="tx1"/>
                </a:solidFill>
              </a:rPr>
              <a:t>chemistry</a:t>
            </a:r>
            <a:endParaRPr lang="de-CH" sz="1400" dirty="0">
              <a:solidFill>
                <a:schemeClr val="tx1"/>
              </a:solidFill>
            </a:endParaRPr>
          </a:p>
        </p:txBody>
      </p:sp>
      <p:sp>
        <p:nvSpPr>
          <p:cNvPr id="22" name="Rectangle 8">
            <a:extLst>
              <a:ext uri="{FF2B5EF4-FFF2-40B4-BE49-F238E27FC236}">
                <a16:creationId xmlns:a16="http://schemas.microsoft.com/office/drawing/2014/main" id="{DFEA104D-3D73-4B26-B548-E2B21387E603}"/>
              </a:ext>
            </a:extLst>
          </p:cNvPr>
          <p:cNvSpPr>
            <a:spLocks noChangeArrowheads="1"/>
          </p:cNvSpPr>
          <p:nvPr/>
        </p:nvSpPr>
        <p:spPr bwMode="auto">
          <a:xfrm>
            <a:off x="0" y="90100"/>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CH" sz="1200">
              <a:latin typeface="Times New Roman" panose="02020603050405020304" pitchFamily="18" charset="0"/>
              <a:cs typeface="Times New Roman" panose="02020603050405020304" pitchFamily="18" charset="0"/>
            </a:endParaRPr>
          </a:p>
        </p:txBody>
      </p:sp>
      <p:pic>
        <p:nvPicPr>
          <p:cNvPr id="28" name="Grafik 27">
            <a:extLst>
              <a:ext uri="{FF2B5EF4-FFF2-40B4-BE49-F238E27FC236}">
                <a16:creationId xmlns:a16="http://schemas.microsoft.com/office/drawing/2014/main" id="{D05B4C4E-37E3-4787-9A13-6547A0AEECC9}"/>
              </a:ext>
            </a:extLst>
          </p:cNvPr>
          <p:cNvPicPr>
            <a:picLocks noChangeAspect="1"/>
          </p:cNvPicPr>
          <p:nvPr/>
        </p:nvPicPr>
        <p:blipFill>
          <a:blip r:embed="rId5"/>
          <a:stretch>
            <a:fillRect/>
          </a:stretch>
        </p:blipFill>
        <p:spPr>
          <a:xfrm>
            <a:off x="1070134" y="9384553"/>
            <a:ext cx="4568401" cy="1808800"/>
          </a:xfrm>
          <a:prstGeom prst="rect">
            <a:avLst/>
          </a:prstGeom>
        </p:spPr>
      </p:pic>
    </p:spTree>
    <p:extLst>
      <p:ext uri="{BB962C8B-B14F-4D97-AF65-F5344CB8AC3E}">
        <p14:creationId xmlns:p14="http://schemas.microsoft.com/office/powerpoint/2010/main" val="152313193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253</Words>
  <Application>Microsoft Office PowerPoint</Application>
  <PresentationFormat>Breitbild</PresentationFormat>
  <Paragraphs>17</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Times New Roman</vt:lpstr>
      <vt:lpstr>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Machielse Juergen</dc:creator>
  <cp:lastModifiedBy>Machielse Juergen</cp:lastModifiedBy>
  <cp:revision>12</cp:revision>
  <dcterms:created xsi:type="dcterms:W3CDTF">2019-03-17T08:14:30Z</dcterms:created>
  <dcterms:modified xsi:type="dcterms:W3CDTF">2019-03-17T11:21:24Z</dcterms:modified>
</cp:coreProperties>
</file>